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Default Extension="wav" ContentType="audio/wav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4" r:id="rId3"/>
    <p:sldId id="265" r:id="rId4"/>
    <p:sldId id="266" r:id="rId5"/>
    <p:sldId id="267" r:id="rId6"/>
    <p:sldId id="270" r:id="rId7"/>
    <p:sldId id="268" r:id="rId8"/>
    <p:sldId id="261" r:id="rId9"/>
    <p:sldId id="269" r:id="rId10"/>
    <p:sldId id="262" r:id="rId11"/>
    <p:sldId id="271" r:id="rId12"/>
    <p:sldId id="272" r:id="rId13"/>
    <p:sldId id="273" r:id="rId14"/>
    <p:sldId id="275" r:id="rId15"/>
    <p:sldId id="277" r:id="rId16"/>
    <p:sldId id="278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7" r:id="rId28"/>
    <p:sldId id="289" r:id="rId29"/>
    <p:sldId id="290" r:id="rId30"/>
    <p:sldId id="274" r:id="rId31"/>
    <p:sldId id="291" r:id="rId32"/>
    <p:sldId id="292" r:id="rId33"/>
    <p:sldId id="295" r:id="rId34"/>
    <p:sldId id="296" r:id="rId35"/>
    <p:sldId id="297" r:id="rId36"/>
  </p:sldIdLst>
  <p:sldSz cx="9144000" cy="6858000" type="screen4x3"/>
  <p:notesSz cx="6973888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89A"/>
    <a:srgbClr val="1B64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4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17399F50-7C33-41AA-A7EF-C9A0F3405F24}" type="datetimeFigureOut">
              <a:rPr lang="fr-CA" smtClean="0"/>
              <a:pPr/>
              <a:t>2015-02-09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38E458CD-F37D-4988-9FD7-D10E487852D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458CD-F37D-4988-9FD7-D10E487852D3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6B9C-8E7A-4170-9026-C2585F065FA4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3F66-7C5A-4146-8D1C-1EACDE1A15AD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3516-ABEB-4FB1-A20E-3A30EB310DFB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E308-4304-41C1-A6FF-F0E77D6B4738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C517-6489-4414-974F-4A5903F39946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B530-E916-459B-AA18-C57D99A35A2E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330-B55C-4953-8C88-F0D16F0F970B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7B23-3BC7-4CF1-91AF-13BDE86A5F22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027B-8EB8-4E5A-B09B-74EFC1984DEA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4BAD-3721-4741-B28E-32A8EE7EBC54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196F-02E0-41E0-887A-79225CC80BD5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8BFEDE-E048-4B22-8E02-2B3F9157AAFE}" type="datetime1">
              <a:rPr lang="fr-CA" smtClean="0"/>
              <a:pPr/>
              <a:t>2015-02-09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9A11DC-F392-4220-8F00-FF5EB7B16C8E}" type="slidenum">
              <a:rPr lang="fr-CA" smtClean="0"/>
              <a:pPr/>
              <a:t>‹N°›</a:t>
            </a:fld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9.xml"/><Relationship Id="rId7" Type="http://schemas.openxmlformats.org/officeDocument/2006/relationships/image" Target="../media/image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10" Type="http://schemas.openxmlformats.org/officeDocument/2006/relationships/image" Target="../media/image13.png"/><Relationship Id="rId4" Type="http://schemas.openxmlformats.org/officeDocument/2006/relationships/tags" Target="../tags/tag40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4.xml"/><Relationship Id="rId7" Type="http://schemas.openxmlformats.org/officeDocument/2006/relationships/image" Target="../media/image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6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7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18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9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3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3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3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3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24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25.gif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26.jpe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27.gif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28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29.jpe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31.jpe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32.jpe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22.xml"/><Relationship Id="rId7" Type="http://schemas.openxmlformats.org/officeDocument/2006/relationships/hyperlink" Target="https://www.youtube.com/watch?v=xSsjf17zIAk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0" Type="http://schemas.openxmlformats.org/officeDocument/2006/relationships/image" Target="../media/image8.jpeg"/><Relationship Id="rId4" Type="http://schemas.openxmlformats.org/officeDocument/2006/relationships/tags" Target="../tags/tag23.xml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9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5.xml"/><Relationship Id="rId7" Type="http://schemas.openxmlformats.org/officeDocument/2006/relationships/hyperlink" Target="http://mathieulaferriere.com/comment-sinscrire-sur-linkedin-en-moins-de-5-minutes/" TargetMode="Externa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2">
                <a:tint val="80000"/>
                <a:satMod val="400000"/>
                <a:alpha val="11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09600" y="533400"/>
            <a:ext cx="7851648" cy="3352800"/>
          </a:xfrm>
        </p:spPr>
        <p:txBody>
          <a:bodyPr>
            <a:normAutofit/>
          </a:bodyPr>
          <a:lstStyle/>
          <a:p>
            <a:pPr algn="ctr"/>
            <a:r>
              <a:rPr lang="fr-CA" sz="6000" dirty="0" smtClean="0">
                <a:solidFill>
                  <a:srgbClr val="1B6491"/>
                </a:solidFill>
              </a:rPr>
              <a:t>Atelier d’introduction à </a:t>
            </a:r>
            <a:r>
              <a:rPr lang="fr-CA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itchFamily="34" charset="0"/>
              </a:rPr>
              <a:t>Linked</a:t>
            </a:r>
            <a:r>
              <a:rPr lang="fr-CA" sz="6000" dirty="0" smtClean="0">
                <a:solidFill>
                  <a:srgbClr val="1B6491"/>
                </a:solidFill>
              </a:rPr>
              <a:t>In pour chercheurs d’emploi </a:t>
            </a:r>
            <a:endParaRPr lang="fr-CA" sz="6000" dirty="0">
              <a:solidFill>
                <a:srgbClr val="1B649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5800" y="44958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fr-CA" sz="24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Corbel" pitchFamily="34" charset="0"/>
              </a:rPr>
              <a:t>Présenté par Denis-Charles Drapeau </a:t>
            </a:r>
          </a:p>
          <a:p>
            <a:pPr algn="ctr"/>
            <a:r>
              <a:rPr lang="fr-CA" sz="24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Corbel" pitchFamily="34" charset="0"/>
              </a:rPr>
              <a:t>Conseiller en communication,</a:t>
            </a:r>
          </a:p>
          <a:p>
            <a:pPr algn="ctr"/>
            <a:r>
              <a:rPr lang="fr-CA" sz="2400" b="1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Corbel" pitchFamily="34" charset="0"/>
              </a:rPr>
              <a:t>spécialisé en employabilité</a:t>
            </a:r>
            <a:endParaRPr lang="fr-CA" sz="2400" b="1" dirty="0">
              <a:ln w="3175">
                <a:solidFill>
                  <a:schemeClr val="bg1">
                    <a:lumMod val="95000"/>
                    <a:lumOff val="5000"/>
                  </a:schemeClr>
                </a:solidFill>
              </a:ln>
              <a:latin typeface="Corbel" pitchFamily="34" charset="0"/>
            </a:endParaRPr>
          </a:p>
        </p:txBody>
      </p:sp>
      <p:pic>
        <p:nvPicPr>
          <p:cNvPr id="4" name="Image 3" descr="bon-mots-cle-linked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220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L’optimisation du profil</a:t>
            </a: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pic>
        <p:nvPicPr>
          <p:cNvPr id="5" name="Image 4" descr="original-559579-524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7983" t="50909" r="10585"/>
          <a:stretch>
            <a:fillRect/>
          </a:stretch>
        </p:blipFill>
        <p:spPr>
          <a:xfrm>
            <a:off x="685800" y="2133600"/>
            <a:ext cx="38862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google_416x416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t="31250" b="32692"/>
          <a:stretch>
            <a:fillRect/>
          </a:stretch>
        </p:blipFill>
        <p:spPr>
          <a:xfrm>
            <a:off x="4724400" y="2819400"/>
            <a:ext cx="3987800" cy="1437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hundredpercent_featur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600200" y="4419600"/>
            <a:ext cx="3219450" cy="175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L’optimisation du profil</a:t>
            </a: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36338"/>
            <a:ext cx="7467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latin typeface="Adobe Garamond Pro Bold" pitchFamily="18" charset="0"/>
              </a:rPr>
              <a:t> </a:t>
            </a:r>
            <a:r>
              <a:rPr lang="fr-CA" sz="2800" b="1" dirty="0" smtClean="0">
                <a:latin typeface="Adobe Garamond Pro Bold" pitchFamily="18" charset="0"/>
              </a:rPr>
              <a:t>La photo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P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ourquoi?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Elle doit…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Elle ne doit pas…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19 %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Contexte d’utilisation</a:t>
            </a:r>
          </a:p>
          <a:p>
            <a:pPr>
              <a:lnSpc>
                <a:spcPct val="150000"/>
              </a:lnSpc>
              <a:buClr>
                <a:srgbClr val="1B6491"/>
              </a:buClr>
            </a:pPr>
            <a:r>
              <a:rPr lang="fr-CA" sz="2400" b="1" dirty="0" smtClean="0">
                <a:latin typeface="Adobe Garamond Pro Bold" pitchFamily="18" charset="0"/>
              </a:rPr>
              <a:t>Ayez l’air professionnel!</a:t>
            </a:r>
          </a:p>
        </p:txBody>
      </p:sp>
      <p:pic>
        <p:nvPicPr>
          <p:cNvPr id="9" name="Image 8" descr="29396068-femme-heureuse-en-vacances-d-39-ete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096000" y="2133600"/>
            <a:ext cx="2053354" cy="1381125"/>
          </a:xfrm>
          <a:prstGeom prst="rect">
            <a:avLst/>
          </a:prstGeom>
        </p:spPr>
      </p:pic>
      <p:pic>
        <p:nvPicPr>
          <p:cNvPr id="10" name="Image 9" descr="photographie_professionnel_hc3b4tesse_de_lair03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943600" y="3810000"/>
            <a:ext cx="2228850" cy="1667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L’optimisation du profil</a:t>
            </a: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36339"/>
            <a:ext cx="74676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Votre titre (</a:t>
            </a:r>
            <a:r>
              <a:rPr lang="fr-CA" sz="2800" b="1" dirty="0" err="1" smtClean="0">
                <a:latin typeface="Adobe Garamond Pro Bold" pitchFamily="18" charset="0"/>
              </a:rPr>
              <a:t>baseline</a:t>
            </a:r>
            <a:r>
              <a:rPr lang="fr-CA" sz="2800" b="1" dirty="0" smtClean="0">
                <a:latin typeface="Adobe Garamond Pro Bold" pitchFamily="18" charset="0"/>
              </a:rPr>
              <a:t>)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Négligé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Révélateur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À éviter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120 caractères</a:t>
            </a: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IMPORTANT : Les mots-clés</a:t>
            </a:r>
          </a:p>
          <a:p>
            <a:pPr lvl="1">
              <a:buClr>
                <a:srgbClr val="1B6491"/>
              </a:buClr>
            </a:pPr>
            <a:r>
              <a:rPr lang="fr-CA" i="1" dirty="0"/>
              <a:t>*  Les mots-clés sont de termes utilisés par un secteur en particulier. Lorsque ces termes sont inscrits dans l’outil de recherche LinkedIn, vous pourrez ainsi améliorer votre positionnement par rapport à un profil qui utilise des termes plus génériques.</a:t>
            </a:r>
            <a:endParaRPr lang="fr-CA" dirty="0"/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endParaRPr lang="fr-CA" sz="2000" b="1" dirty="0" smtClean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7" name="Image 6" descr="sbTightRope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181600" y="2362200"/>
            <a:ext cx="3373041" cy="23722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Les mots-clés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36338"/>
            <a:ext cx="7467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 Où mettre les mots-clés ?</a:t>
            </a:r>
          </a:p>
          <a:p>
            <a:pPr lvl="1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Votre titre</a:t>
            </a:r>
          </a:p>
          <a:p>
            <a:pPr lvl="1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Votre résumé</a:t>
            </a:r>
          </a:p>
          <a:p>
            <a:pPr lvl="1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Vos expériences</a:t>
            </a:r>
          </a:p>
          <a:p>
            <a:pPr lvl="1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Section compétences</a:t>
            </a:r>
          </a:p>
          <a:p>
            <a:pPr lvl="1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b="1" dirty="0"/>
              <a:t>Les sections Publications et </a:t>
            </a:r>
            <a:r>
              <a:rPr lang="fr-CA" sz="2000" b="1" dirty="0" smtClean="0"/>
              <a:t>Certifications</a:t>
            </a:r>
          </a:p>
          <a:p>
            <a:pPr lvl="1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Question!</a:t>
            </a:r>
          </a:p>
        </p:txBody>
      </p:sp>
      <p:pic>
        <p:nvPicPr>
          <p:cNvPr id="5" name="Image 4" descr="mots-clés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105400" y="2438400"/>
            <a:ext cx="3505199" cy="150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Les sections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36338"/>
            <a:ext cx="7696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Les sections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en général</a:t>
            </a:r>
          </a:p>
          <a:p>
            <a:pPr marL="625475" lvl="1" indent="-288925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Rédigez des descriptions pour chaque section de votre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profil</a:t>
            </a:r>
          </a:p>
          <a:p>
            <a:pPr marL="625475" lvl="1" indent="-288925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Soignez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votre écriture </a:t>
            </a:r>
          </a:p>
          <a:p>
            <a:pPr marL="625475" lvl="1" indent="-288925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Vous pouvez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organiser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les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sections</a:t>
            </a: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Les sections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36338"/>
            <a:ext cx="7467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Le résumé</a:t>
            </a:r>
            <a:endParaRPr lang="fr-CA" sz="28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625475" lvl="1" indent="-288925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L’occasion idéale de vous présenter</a:t>
            </a:r>
          </a:p>
          <a:p>
            <a:pPr marL="625475" lvl="1" indent="-288925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Un outil de marketing incontournable</a:t>
            </a:r>
          </a:p>
          <a:p>
            <a:pPr marL="625475" lvl="1" indent="-288925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Indiquez vos forces</a:t>
            </a:r>
          </a:p>
          <a:p>
            <a:pPr marL="625475" lvl="1" indent="-288925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Faites en sorte que votre profil puisse être lu rapidement</a:t>
            </a:r>
          </a:p>
          <a:p>
            <a:pPr marL="625475" lvl="1" indent="-288925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Votre style rédactionnel, attention!</a:t>
            </a: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5" name="Image 4" descr="Résumé.jpe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477000" y="2362200"/>
            <a:ext cx="219075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Les sections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36338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L’expérience</a:t>
            </a:r>
          </a:p>
          <a:p>
            <a:pPr marL="625475" lvl="1" indent="-288925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>
                <a:solidFill>
                  <a:prstClr val="black"/>
                </a:solidFill>
                <a:latin typeface="Adobe Garamond Pro Bold" pitchFamily="18" charset="0"/>
              </a:rPr>
              <a:t>Rédigez cette section avec </a:t>
            </a:r>
            <a:r>
              <a:rPr lang="fr-CA" sz="2400" b="1" dirty="0" smtClean="0">
                <a:solidFill>
                  <a:prstClr val="black"/>
                </a:solidFill>
                <a:latin typeface="Adobe Garamond Pro Bold" pitchFamily="18" charset="0"/>
              </a:rPr>
              <a:t>minutie</a:t>
            </a:r>
          </a:p>
          <a:p>
            <a:pPr marL="625475" lvl="1" indent="-288925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solidFill>
                  <a:prstClr val="black"/>
                </a:solidFill>
                <a:latin typeface="Adobe Garamond Pro Bold" pitchFamily="18" charset="0"/>
              </a:rPr>
              <a:t>Soyez </a:t>
            </a:r>
            <a:r>
              <a:rPr lang="fr-CA" sz="2400" b="1" dirty="0">
                <a:solidFill>
                  <a:prstClr val="black"/>
                </a:solidFill>
                <a:latin typeface="Adobe Garamond Pro Bold" pitchFamily="18" charset="0"/>
              </a:rPr>
              <a:t>méthodique </a:t>
            </a:r>
            <a:endParaRPr lang="fr-CA" sz="24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625475" lvl="1" indent="-288925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>
                <a:latin typeface="Adobe Garamond Pro Bold" pitchFamily="18" charset="0"/>
              </a:rPr>
              <a:t>Candidats </a:t>
            </a:r>
            <a:r>
              <a:rPr lang="fr-CA" sz="2400" b="1" dirty="0" smtClean="0">
                <a:latin typeface="Adobe Garamond Pro Bold" pitchFamily="18" charset="0"/>
              </a:rPr>
              <a:t>immigrants</a:t>
            </a:r>
            <a:endParaRPr lang="fr-CA" sz="24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6" name="Image 5" descr="expérience.jpe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19800" y="2362200"/>
            <a:ext cx="2862705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plome.jpe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334000" y="3733800"/>
            <a:ext cx="3535440" cy="2352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Les sections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838200" y="2136338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Les formations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solidFill>
                  <a:prstClr val="black"/>
                </a:solidFill>
                <a:latin typeface="Adobe Garamond Pro Bold" pitchFamily="18" charset="0"/>
              </a:rPr>
              <a:t>Programmes de formation et les diplômes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solidFill>
                  <a:prstClr val="black"/>
                </a:solidFill>
                <a:latin typeface="Adobe Garamond Pro Bold" pitchFamily="18" charset="0"/>
              </a:rPr>
              <a:t>Mentions, prix, distinctions, etc.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latin typeface="Adobe Garamond Pro Bold" pitchFamily="18" charset="0"/>
              </a:rPr>
              <a:t>Candidats immigrants</a:t>
            </a:r>
            <a:r>
              <a:rPr lang="fr-CA" sz="2400" dirty="0" smtClean="0">
                <a:latin typeface="Adobe Garamond Pro Bold" pitchFamily="18" charset="0"/>
              </a:rPr>
              <a:t> </a:t>
            </a:r>
            <a:endParaRPr lang="fr-CA" sz="24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government-vote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086600" y="2590800"/>
            <a:ext cx="1626441" cy="1964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Les sections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57200" y="2133600"/>
            <a:ext cx="7467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Les compétences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solidFill>
                  <a:prstClr val="black"/>
                </a:solidFill>
                <a:latin typeface="Adobe Garamond Pro Bold" pitchFamily="18" charset="0"/>
              </a:rPr>
              <a:t>Qualités professionnelles qui vous démarquent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solidFill>
                  <a:prstClr val="black"/>
                </a:solidFill>
                <a:latin typeface="Adobe Garamond Pro Bold" pitchFamily="18" charset="0"/>
              </a:rPr>
              <a:t>Termes qui représentent le mieux vos capacités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solidFill>
                  <a:prstClr val="black"/>
                </a:solidFill>
                <a:latin typeface="Adobe Garamond Pro Bold" pitchFamily="18" charset="0"/>
              </a:rPr>
              <a:t>Vous pouvez inscrire jusqu’à 50 compétences,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latin typeface="Adobe Garamond Pro Bold" pitchFamily="18" charset="0"/>
              </a:rPr>
              <a:t>Voter pour vos compétences </a:t>
            </a:r>
            <a:r>
              <a:rPr lang="fr-CA" sz="2000" dirty="0" smtClean="0">
                <a:latin typeface="Adobe Garamond Pro Bold" pitchFamily="18" charset="0"/>
              </a:rPr>
              <a:t>(recommandations)</a:t>
            </a:r>
            <a:endParaRPr lang="fr-CA" sz="20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ecommendation.jpe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934200" y="4658021"/>
            <a:ext cx="2209800" cy="21999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Les sections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533400" y="22098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Les </a:t>
            </a: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recommandations </a:t>
            </a:r>
            <a:endParaRPr lang="fr-CA" sz="28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</a:pP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Pour </a:t>
            </a: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les sections Expériences et Compétences</a:t>
            </a:r>
            <a:endParaRPr lang="fr-CA" sz="2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Sollicitez des recommandations à des relations professionnelles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Pourquoi?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Compétences: une forme de recommandation en 1 clic </a:t>
            </a:r>
          </a:p>
          <a:p>
            <a:pPr marL="465138" lvl="1" indent="-176213">
              <a:lnSpc>
                <a:spcPct val="20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Une bonne hétérogénéité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7162800" cy="1143000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solidFill>
                  <a:srgbClr val="1B6491"/>
                </a:solidFill>
                <a:latin typeface="Adobe Garamond Pro Bold" pitchFamily="18" charset="0"/>
              </a:rPr>
              <a:t>Introduction</a:t>
            </a:r>
            <a:endParaRPr lang="fr-CA" sz="4000" b="1" dirty="0">
              <a:solidFill>
                <a:srgbClr val="1B6491"/>
              </a:solidFill>
              <a:latin typeface="Adobe Garamond Pro Bold" pitchFamily="18" charset="0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43000" y="2133600"/>
            <a:ext cx="7239000" cy="4191000"/>
          </a:xfrm>
        </p:spPr>
        <p:txBody>
          <a:bodyPr>
            <a:normAutofit/>
          </a:bodyPr>
          <a:lstStyle/>
          <a:p>
            <a:pPr algn="ctr">
              <a:buClr>
                <a:srgbClr val="1B6491"/>
              </a:buClr>
              <a:buNone/>
            </a:pPr>
            <a:r>
              <a:rPr lang="fr-CA" sz="3200" b="1" dirty="0" smtClean="0">
                <a:latin typeface="Adobe Garamond Pro Bold" pitchFamily="18" charset="0"/>
              </a:rPr>
              <a:t>Attention!</a:t>
            </a:r>
          </a:p>
          <a:p>
            <a:pPr algn="ctr">
              <a:buClr>
                <a:srgbClr val="1B6491"/>
              </a:buClr>
              <a:buNone/>
            </a:pPr>
            <a:r>
              <a:rPr lang="fr-CA" sz="3200" b="1" dirty="0" smtClean="0">
                <a:latin typeface="Adobe Garamond Pro Bold" pitchFamily="18" charset="0"/>
              </a:rPr>
              <a:t>Les médias sociaux : une évolution constante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pic>
        <p:nvPicPr>
          <p:cNvPr id="5" name="Image 4" descr="evolution-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19200" y="3276600"/>
            <a:ext cx="72326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 Les recommandations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B6491"/>
              </a:buClr>
            </a:pP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Comment </a:t>
            </a: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puis-je être recommandé(e)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?</a:t>
            </a:r>
          </a:p>
          <a:p>
            <a:pPr marL="457200" indent="-457200">
              <a:buClr>
                <a:srgbClr val="1B6491"/>
              </a:buClr>
            </a:pPr>
            <a:endParaRPr lang="fr-CA" sz="1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Placez votre souris sur votre photo en haut à droite de votre page d'accueil, puis sélectionnez Préférences et confidentialité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Vous serez peut-être invité(e) à vous identifier sur votre compte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Cliquez sur le lien Gérer vos recommandations sous Liens utiles au milieu de la page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Cliquez sur Sollicitez des recommandations en haut de la page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Sélectionnez un emploi dans la liste déroulante "Pour quoi souhaitez-vous être recommandé(e)?".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 Les recommandations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B6491"/>
              </a:buClr>
            </a:pP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Comment </a:t>
            </a: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puis-je être recommandé(e)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?</a:t>
            </a:r>
          </a:p>
          <a:p>
            <a:pPr marL="457200" indent="-457200">
              <a:buClr>
                <a:srgbClr val="1B6491"/>
              </a:buClr>
            </a:pPr>
            <a:endParaRPr lang="fr-CA" sz="2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6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Si le poste ou l'école n'est pas répertorié(e), vous pouvez cliquer sur le lien pour ajouter un emploi ou une école à la fois à cette liste déroulante et à votre profil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 startAt="6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6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Dans la section À qui souhaitez-vous demander ?, saisissez le nom de vos relations dans le champ de texte ou cliquez sur l'icône Carnet d'adresses pour rechercher vos relations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 startAt="6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6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Dans la section Choisir des relations de votre carnet d'adresses, cochez les cases situées à côté des noms que vous souhaitez ajouter, puis cliquez sur C'est fini.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 startAt="6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 Les recommandations 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B6491"/>
              </a:buClr>
            </a:pP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Comment </a:t>
            </a: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puis-je être recommandé(e)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?</a:t>
            </a:r>
          </a:p>
          <a:p>
            <a:pPr marL="457200" indent="-457200">
              <a:buClr>
                <a:srgbClr val="1B6491"/>
              </a:buClr>
            </a:pPr>
            <a:endParaRPr lang="fr-CA" sz="1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</a:pPr>
            <a:endParaRPr lang="fr-CA" sz="1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Lorsque vous sollicitez une recommandation auprès de plusieurs personnes par le biais d'un même message, chaque destinataire reçoit un 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courriel </a:t>
            </a: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individuel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Saisissez votre requête dans la section Rédigez votre message. Vous pouvez utiliser le message fourni ou le personnaliser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Cliquez sur Envoyer.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op-linkedin-groups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828800" y="4191000"/>
            <a:ext cx="542925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 Trucs et astuces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609600" y="2133600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Les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groupes professionnels</a:t>
            </a:r>
            <a:endParaRPr lang="fr-CA" sz="28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</a:pPr>
            <a:endParaRPr lang="fr-CA" sz="1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1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Pourquoi?</a:t>
            </a: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Faites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une sélection de quelques groupes populaires qui vous intéressent qui ont tendance à publier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fréquemment.</a:t>
            </a: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 Trucs et astuces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Développer son réseau</a:t>
            </a:r>
            <a:endParaRPr lang="fr-CA" sz="28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</a:pPr>
            <a:endParaRPr lang="fr-CA" sz="1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1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De quelle façon?</a:t>
            </a: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Qui chercher?</a:t>
            </a: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2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Comment?</a:t>
            </a: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5" name="Image 4" descr="top-linkedin-groups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29000" y="2743200"/>
            <a:ext cx="5257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 Trucs et astuces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fr-CA" sz="2800" b="1" dirty="0" smtClean="0">
                <a:solidFill>
                  <a:prstClr val="black"/>
                </a:solidFill>
                <a:latin typeface="Adobe Garamond Pro Bold" pitchFamily="18" charset="0"/>
              </a:rPr>
              <a:t>Développer son réseau – conseils d’experts</a:t>
            </a:r>
            <a:endParaRPr lang="fr-CA" sz="28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</a:pPr>
            <a:endParaRPr lang="fr-CA" sz="22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Les invitations automatiques</a:t>
            </a: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Privilégiez les invitations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personnelles</a:t>
            </a: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2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Surveillez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vos relations</a:t>
            </a: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2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200" b="1" dirty="0">
                <a:latin typeface="Adobe Garamond Pro Bold" pitchFamily="18" charset="0"/>
              </a:rPr>
              <a:t>Comparez votre profil sur votre </a:t>
            </a:r>
            <a:r>
              <a:rPr lang="fr-CA" sz="2200" b="1" dirty="0" smtClean="0">
                <a:latin typeface="Adobe Garamond Pro Bold" pitchFamily="18" charset="0"/>
              </a:rPr>
              <a:t>réseau </a:t>
            </a:r>
            <a:endParaRPr lang="fr-CA" sz="2200" dirty="0"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6" name="Image 5" descr="hey-everyone-come-see-how-good-i-look-gif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715000" y="3048000"/>
            <a:ext cx="3151909" cy="1733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L’optimisation du profil </a:t>
            </a:r>
            <a:br>
              <a:rPr lang="fr-CA" sz="4000" b="1" dirty="0" smtClean="0">
                <a:latin typeface="Adobe Garamond Pro Bold" pitchFamily="18" charset="0"/>
              </a:rPr>
            </a:b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 Trucs et astuces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fr-CA" sz="2800" b="1" dirty="0">
                <a:latin typeface="Adobe Garamond Pro Bold" pitchFamily="18" charset="0"/>
              </a:rPr>
              <a:t>Personnalisez votre </a:t>
            </a:r>
            <a:r>
              <a:rPr lang="fr-CA" sz="2800" b="1" dirty="0" smtClean="0">
                <a:latin typeface="Adobe Garamond Pro Bold" pitchFamily="18" charset="0"/>
              </a:rPr>
              <a:t>URL</a:t>
            </a:r>
            <a:endParaRPr lang="fr-CA" sz="2800" dirty="0"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</a:pPr>
            <a:endParaRPr lang="fr-CA" sz="24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solidFill>
                  <a:prstClr val="black"/>
                </a:solidFill>
                <a:latin typeface="Adobe Garamond Pro Bold" pitchFamily="18" charset="0"/>
              </a:rPr>
              <a:t>Pourquoi?</a:t>
            </a:r>
            <a:endParaRPr lang="fr-CA" sz="24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4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400" b="1" dirty="0" smtClean="0">
                <a:solidFill>
                  <a:prstClr val="black"/>
                </a:solidFill>
                <a:latin typeface="Adobe Garamond Pro Bold" pitchFamily="18" charset="0"/>
              </a:rPr>
              <a:t>Comment?</a:t>
            </a:r>
          </a:p>
          <a:p>
            <a:pPr marL="457200" indent="7938">
              <a:buClr>
                <a:srgbClr val="1B6491"/>
              </a:buClr>
              <a:buFont typeface="+mj-lt"/>
              <a:buAutoNum type="arabicPeriod"/>
            </a:pP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 Cliquez </a:t>
            </a: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sur Modifier profil, vous verrez une adresse URL qui comprend une série de chiffres. </a:t>
            </a:r>
            <a:endParaRPr lang="fr-CA" sz="2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7938">
              <a:buClr>
                <a:srgbClr val="1B6491"/>
              </a:buClr>
              <a:buFont typeface="+mj-lt"/>
              <a:buAutoNum type="arabicPeriod"/>
            </a:pPr>
            <a:endParaRPr lang="fr-CA" sz="2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7938">
              <a:buClr>
                <a:srgbClr val="1B6491"/>
              </a:buClr>
              <a:buFont typeface="+mj-lt"/>
              <a:buAutoNum type="arabicPeriod"/>
            </a:pP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 Cliquez </a:t>
            </a: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sur Modifier et choisissez une adresse URL personnalisée. </a:t>
            </a:r>
            <a:endParaRPr lang="fr-CA" sz="20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7938">
              <a:buClr>
                <a:srgbClr val="1B6491"/>
              </a:buClr>
            </a:pPr>
            <a:r>
              <a:rPr lang="fr-CA" sz="1600" b="1" dirty="0" smtClean="0">
                <a:solidFill>
                  <a:prstClr val="black"/>
                </a:solidFill>
                <a:latin typeface="Adobe Garamond Pro Bold" pitchFamily="18" charset="0"/>
              </a:rPr>
              <a:t>On vous </a:t>
            </a:r>
            <a:r>
              <a:rPr lang="fr-CA" sz="1600" b="1" dirty="0">
                <a:solidFill>
                  <a:prstClr val="black"/>
                </a:solidFill>
                <a:latin typeface="Adobe Garamond Pro Bold" pitchFamily="18" charset="0"/>
              </a:rPr>
              <a:t>recommande habituellement d’utiliser votre prénom et nom, donc lorsque les gens tapent votre nom dans Google, ce profil apparaît en premier.</a:t>
            </a: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7" name="Image 6" descr="url.jpe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 b="4865"/>
          <a:stretch>
            <a:fillRect/>
          </a:stretch>
        </p:blipFill>
        <p:spPr>
          <a:xfrm>
            <a:off x="6096000" y="2286000"/>
            <a:ext cx="2590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Chercher un emploi </a:t>
            </a:r>
            <a:br>
              <a:rPr lang="fr-CA" sz="4000" b="1" dirty="0" smtClean="0">
                <a:latin typeface="Adobe Garamond Pro Bold" pitchFamily="18" charset="0"/>
              </a:rPr>
            </a:b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6491"/>
              </a:buClr>
            </a:pP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Dans le menu de LinkedIn, l'onglet </a:t>
            </a:r>
            <a:r>
              <a:rPr lang="fr-CA" sz="2200" b="1" i="1" dirty="0" smtClean="0">
                <a:solidFill>
                  <a:prstClr val="black"/>
                </a:solidFill>
                <a:latin typeface="Adobe Garamond Pro Bold" pitchFamily="18" charset="0"/>
              </a:rPr>
              <a:t>Carrière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avancée  permet une recherche extrêmement efficace. N'hésitez pas à postuler ! Selon le cas (et la taille de l'entreprise), vous serez invité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à: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4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176213" indent="-176213"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Postuler directement via LinkedIn </a:t>
            </a:r>
          </a:p>
          <a:p>
            <a:pPr marL="176213" indent="-176213">
              <a:buClr>
                <a:srgbClr val="1B6491"/>
              </a:buClr>
              <a:buFont typeface="Wingdings 2" pitchFamily="18" charset="2"/>
              <a:buChar char="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Postuler via une application 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externe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000" b="1" dirty="0">
                <a:solidFill>
                  <a:prstClr val="black"/>
                </a:solidFill>
                <a:latin typeface="Adobe Garamond Pro Bold" pitchFamily="18" charset="0"/>
              </a:rPr>
              <a:t>Postuler sur le site web de </a:t>
            </a:r>
            <a:r>
              <a:rPr lang="fr-CA" sz="2000" b="1" dirty="0" smtClean="0">
                <a:solidFill>
                  <a:prstClr val="black"/>
                </a:solidFill>
                <a:latin typeface="Adobe Garamond Pro Bold" pitchFamily="18" charset="0"/>
              </a:rPr>
              <a:t>l'entreprise</a:t>
            </a: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5" name="Image 4" descr="linkedin_jobsearch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029200" y="3429000"/>
            <a:ext cx="3581400" cy="194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Chercher un emploi </a:t>
            </a:r>
            <a:br>
              <a:rPr lang="fr-CA" sz="4000" b="1" dirty="0" smtClean="0">
                <a:latin typeface="Adobe Garamond Pro Bold" pitchFamily="18" charset="0"/>
              </a:rPr>
            </a:b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b="1" dirty="0">
                <a:latin typeface="Adobe Garamond Pro Bold" pitchFamily="18" charset="0"/>
              </a:rPr>
              <a:t>Cherchez un emploi via votre réseau</a:t>
            </a:r>
            <a:endParaRPr lang="fr-CA" sz="2800" dirty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4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176213" indent="-176213"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Publiez un statut annonçant </a:t>
            </a:r>
            <a:endParaRPr lang="fr-CA" sz="22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marL="176213" indent="-176213">
              <a:buClr>
                <a:srgbClr val="1B6491"/>
              </a:buClr>
              <a:buFont typeface="Wingdings 2" pitchFamily="18" charset="2"/>
              <a:buChar char=""/>
            </a:pP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Envoyez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un message à un membre de votre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réseau</a:t>
            </a:r>
          </a:p>
          <a:p>
            <a:pPr>
              <a:buClr>
                <a:srgbClr val="1B6491"/>
              </a:buClr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Sollicitez une entreprise</a:t>
            </a: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Wingdings" pitchFamily="2" charset="2"/>
              <a:buChar char="Ø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5" name="Image 4" descr="linkedinjob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029200" y="3962400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505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Chercher un emploi </a:t>
            </a:r>
            <a:br>
              <a:rPr lang="fr-CA" sz="4000" b="1" dirty="0" smtClean="0">
                <a:latin typeface="Adobe Garamond Pro Bold" pitchFamily="18" charset="0"/>
              </a:rPr>
            </a:b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b="1" dirty="0" smtClean="0">
                <a:latin typeface="Adobe Garamond Pro Bold" pitchFamily="18" charset="0"/>
              </a:rPr>
              <a:t>Autres stratégie de recherche d’emploi sur LinkedIn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1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176213" indent="-176213"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Trouvez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le bon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recruteur</a:t>
            </a:r>
          </a:p>
          <a:p>
            <a:pPr marL="176213" indent="-176213">
              <a:buClr>
                <a:srgbClr val="1B6491"/>
              </a:buClr>
              <a:buFont typeface="Wingdings 2" pitchFamily="18" charset="2"/>
              <a:buChar char=""/>
            </a:pP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Cherchez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les meilleures agences de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recrutement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Trouvez la page de l’entreprise sur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LinkedIn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Soyez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créatif lors de vos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recherches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Joignez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des groupes </a:t>
            </a: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ciblés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2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solidFill>
                  <a:prstClr val="black"/>
                </a:solidFill>
                <a:latin typeface="Adobe Garamond Pro Bold" pitchFamily="18" charset="0"/>
              </a:rPr>
              <a:t> Posez </a:t>
            </a:r>
            <a:r>
              <a:rPr lang="fr-CA" sz="2200" b="1" dirty="0">
                <a:solidFill>
                  <a:prstClr val="black"/>
                </a:solidFill>
                <a:latin typeface="Adobe Garamond Pro Bold" pitchFamily="18" charset="0"/>
              </a:rPr>
              <a:t>des questions et répondez à des questions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2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200" b="1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  <a:buFont typeface="+mj-lt"/>
              <a:buAutoNum type="arabicPeriod" startAt="9"/>
            </a:pPr>
            <a:endParaRPr lang="fr-CA" sz="2000" b="1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6" name="Image 5" descr="strategie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943600" y="3962400"/>
            <a:ext cx="2971800" cy="1949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7162800" cy="1143000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solidFill>
                  <a:srgbClr val="1A789A"/>
                </a:solidFill>
                <a:latin typeface="Adobe Garamond Pro Bold" pitchFamily="18" charset="0"/>
              </a:rPr>
              <a:t>Ordre du jour</a:t>
            </a:r>
            <a:endParaRPr lang="fr-CA" sz="4000" b="1" dirty="0">
              <a:solidFill>
                <a:srgbClr val="1A789A"/>
              </a:solidFill>
              <a:latin typeface="Adobe Garamond Pro Bold" pitchFamily="18" charset="0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4400" y="2057400"/>
            <a:ext cx="7239000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Qu’est-ce que c’est LinkedIn?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Pourquoi avoir un profil LinkedIn?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Comment s’inscrire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L’optimisation du profil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Chercher un emploi 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Ce qu’il faut éviter de faire</a:t>
            </a:r>
          </a:p>
          <a:p>
            <a:endParaRPr lang="fr-CA" dirty="0"/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pic>
        <p:nvPicPr>
          <p:cNvPr id="5" name="Image 4" descr="images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 t="1319" r="15686"/>
          <a:stretch>
            <a:fillRect/>
          </a:stretch>
        </p:blipFill>
        <p:spPr>
          <a:xfrm>
            <a:off x="5562600" y="4143374"/>
            <a:ext cx="3276600" cy="27146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Pièges à éviter!</a:t>
            </a: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pic>
        <p:nvPicPr>
          <p:cNvPr id="5" name="Image 4" descr="ATTETION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362200" y="1981200"/>
            <a:ext cx="4379976" cy="437997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Pièges à éviter!</a:t>
            </a: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36338"/>
            <a:ext cx="807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400" b="1" dirty="0" smtClean="0">
                <a:latin typeface="Adobe Garamond Pro Bold" pitchFamily="18" charset="0"/>
              </a:rPr>
              <a:t> Ne pas régler les paramètres de confidentialité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400" b="1" dirty="0" smtClean="0">
                <a:latin typeface="Adobe Garamond Pro Bold" pitchFamily="18" charset="0"/>
              </a:rPr>
              <a:t> Ne </a:t>
            </a:r>
            <a:r>
              <a:rPr lang="fr-CA" sz="2400" b="1" dirty="0">
                <a:latin typeface="Adobe Garamond Pro Bold" pitchFamily="18" charset="0"/>
              </a:rPr>
              <a:t>pas remplir le </a:t>
            </a:r>
            <a:r>
              <a:rPr lang="fr-CA" sz="2400" b="1" dirty="0" smtClean="0">
                <a:latin typeface="Adobe Garamond Pro Bold" pitchFamily="18" charset="0"/>
              </a:rPr>
              <a:t>résumé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400" b="1" dirty="0" smtClean="0">
                <a:latin typeface="Adobe Garamond Pro Bold" pitchFamily="18" charset="0"/>
              </a:rPr>
              <a:t> Supprimer </a:t>
            </a:r>
            <a:r>
              <a:rPr lang="fr-CA" sz="2400" b="1" dirty="0">
                <a:latin typeface="Adobe Garamond Pro Bold" pitchFamily="18" charset="0"/>
              </a:rPr>
              <a:t>d'anciens emplois ou du </a:t>
            </a:r>
            <a:r>
              <a:rPr lang="fr-CA" sz="2400" b="1" dirty="0" smtClean="0">
                <a:latin typeface="Adobe Garamond Pro Bold" pitchFamily="18" charset="0"/>
              </a:rPr>
              <a:t>bénévolat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400" b="1" dirty="0" smtClean="0">
                <a:latin typeface="Adobe Garamond Pro Bold" pitchFamily="18" charset="0"/>
              </a:rPr>
              <a:t> Attendre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400" b="1" dirty="0" smtClean="0">
                <a:latin typeface="Adobe Garamond Pro Bold" pitchFamily="18" charset="0"/>
              </a:rPr>
              <a:t> Demander </a:t>
            </a:r>
            <a:r>
              <a:rPr lang="fr-CA" sz="2400" b="1" dirty="0">
                <a:latin typeface="Adobe Garamond Pro Bold" pitchFamily="18" charset="0"/>
              </a:rPr>
              <a:t>aux recruteurs </a:t>
            </a:r>
            <a:r>
              <a:rPr lang="fr-CA" sz="2400" b="1" dirty="0" smtClean="0">
                <a:latin typeface="Adobe Garamond Pro Bold" pitchFamily="18" charset="0"/>
              </a:rPr>
              <a:t>de </a:t>
            </a:r>
            <a:r>
              <a:rPr lang="fr-CA" sz="2400" b="1" dirty="0">
                <a:latin typeface="Adobe Garamond Pro Bold" pitchFamily="18" charset="0"/>
              </a:rPr>
              <a:t>consulter votre profil </a:t>
            </a:r>
            <a:endParaRPr lang="fr-CA" sz="2400" dirty="0">
              <a:latin typeface="Adobe Garamond Pro Bold" pitchFamily="18" charset="0"/>
            </a:endParaRP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endParaRPr lang="fr-CA" sz="2800" dirty="0"/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endParaRPr lang="fr-CA" sz="2800" dirty="0"/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endParaRPr lang="fr-CA" sz="2800" dirty="0"/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endParaRPr lang="fr-CA" sz="2800" b="1" dirty="0" smtClean="0">
              <a:latin typeface="Adobe Garamond Pro Bold" pitchFamily="18" charset="0"/>
            </a:endParaRP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endParaRPr lang="fr-CA" sz="2000" b="1" dirty="0" smtClean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5" name="Image 4" descr="ATTETIO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505200" y="5029200"/>
            <a:ext cx="1636776" cy="16367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Pièges à éviter!</a:t>
            </a: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36339"/>
            <a:ext cx="80772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400" b="1" dirty="0" smtClean="0">
                <a:latin typeface="Adobe Garamond Pro Bold" pitchFamily="18" charset="0"/>
              </a:rPr>
              <a:t> Reproduire certaines habitudes appliquées à d’autres réseaux sociaux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dirty="0" smtClean="0">
                <a:latin typeface="Adobe Garamond Pro Bold" pitchFamily="18" charset="0"/>
              </a:rPr>
              <a:t> Faire du spam / Publier trop fréquemment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dirty="0" smtClean="0">
                <a:latin typeface="Adobe Garamond Pro Bold" pitchFamily="18" charset="0"/>
              </a:rPr>
              <a:t> Participer à des publications de type « piège à clics » ou les publier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b="1" dirty="0" smtClean="0">
                <a:latin typeface="Adobe Garamond Pro Bold" pitchFamily="18" charset="0"/>
              </a:rPr>
              <a:t> Participer </a:t>
            </a:r>
            <a:r>
              <a:rPr lang="fr-CA" sz="2000" b="1" dirty="0">
                <a:latin typeface="Adobe Garamond Pro Bold" pitchFamily="18" charset="0"/>
              </a:rPr>
              <a:t>à des guerres d’argumentation</a:t>
            </a:r>
            <a:endParaRPr lang="fr-CA" sz="2000" dirty="0">
              <a:latin typeface="Adobe Garamond Pro Bold" pitchFamily="18" charset="0"/>
            </a:endParaRPr>
          </a:p>
          <a:p>
            <a:pPr marL="223838" indent="-223838"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b="1" dirty="0" smtClean="0">
                <a:latin typeface="Adobe Garamond Pro Bold" pitchFamily="18" charset="0"/>
              </a:rPr>
              <a:t> Automatiser </a:t>
            </a:r>
            <a:r>
              <a:rPr lang="fr-CA" sz="2000" b="1" dirty="0">
                <a:latin typeface="Adobe Garamond Pro Bold" pitchFamily="18" charset="0"/>
              </a:rPr>
              <a:t>la publication sur LinkedIn par le biais d’un autre réseau social</a:t>
            </a:r>
            <a:endParaRPr lang="fr-CA" sz="2000" dirty="0">
              <a:latin typeface="Adobe Garamond Pro Bold" pitchFamily="18" charset="0"/>
            </a:endParaRP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r>
              <a:rPr lang="fr-CA" sz="2000" b="1" dirty="0" smtClean="0">
                <a:latin typeface="Adobe Garamond Pro Bold" pitchFamily="18" charset="0"/>
              </a:rPr>
              <a:t> Publier </a:t>
            </a:r>
            <a:r>
              <a:rPr lang="fr-CA" sz="2000" b="1" dirty="0">
                <a:latin typeface="Adobe Garamond Pro Bold" pitchFamily="18" charset="0"/>
              </a:rPr>
              <a:t>automatiquement à partir d’un fil RSS</a:t>
            </a:r>
            <a:endParaRPr lang="fr-CA" sz="2000" dirty="0">
              <a:latin typeface="Adobe Garamond Pro Bold" pitchFamily="18" charset="0"/>
            </a:endParaRP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endParaRPr lang="fr-CA" sz="2000" dirty="0" smtClean="0">
              <a:latin typeface="Adobe Garamond Pro Bold" pitchFamily="18" charset="0"/>
            </a:endParaRP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endParaRPr lang="fr-CA" sz="2000" dirty="0"/>
          </a:p>
          <a:p>
            <a:pPr>
              <a:lnSpc>
                <a:spcPct val="150000"/>
              </a:lnSpc>
              <a:buClr>
                <a:srgbClr val="1B6491"/>
              </a:buClr>
            </a:pPr>
            <a:endParaRPr lang="fr-CA" sz="2800" dirty="0"/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endParaRPr lang="fr-CA" sz="2800" b="1" dirty="0" smtClean="0">
              <a:latin typeface="Adobe Garamond Pro Bold" pitchFamily="18" charset="0"/>
            </a:endParaRPr>
          </a:p>
          <a:p>
            <a:pPr lvl="1">
              <a:lnSpc>
                <a:spcPct val="150000"/>
              </a:lnSpc>
              <a:buClr>
                <a:srgbClr val="1B6491"/>
              </a:buClr>
              <a:buFont typeface="Wingdings" pitchFamily="2" charset="2"/>
              <a:buChar char="Ø"/>
            </a:pPr>
            <a:endParaRPr lang="fr-CA" sz="2000" b="1" dirty="0" smtClean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5" name="Image 4" descr="ATTETIO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477000" y="4800600"/>
            <a:ext cx="1712976" cy="171297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124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Bibliographie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B6491"/>
              </a:buClr>
            </a:pPr>
            <a:endParaRPr lang="fr-CA" sz="16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marL="457200" indent="-457200"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Un bon profil LinkedIn peut vous aider à décrocher un emploi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http://blog.randstad.ca/fr/bid/245221/Un-bon-profil-LinkedIn-peut-vous-aider-d-crocher-un-emploi 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Guide pratique pour les candidats : comment utiliser les réseaux sociaux pour sa recherche d’emploi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http://emploi-metropole.org/publications/CEM_Guide-candidats.pdf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8 trucs pratiques pour optimiser votre présence sur Link</a:t>
            </a:r>
            <a:r>
              <a:rPr lang="fr-CA" sz="1600" dirty="0">
                <a:solidFill>
                  <a:prstClr val="black"/>
                </a:solidFill>
                <a:latin typeface="+mj-lt"/>
              </a:rPr>
              <a:t>edIn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http://blog.flyconseils.com/8-trucs-pratiques-linkedin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7 stratégies pour un profil LinkedIn irrésistible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http://www.placedesreseaux.com/Dossiers/reseaux-sociaux/page-professionnelle-linkedin-1.html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Assistance à la clientèle LinkedIn</a:t>
            </a:r>
          </a:p>
          <a:p>
            <a:pPr marL="457200" indent="-457200"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https://aide.linkedin.com/app/home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124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Bibliographie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B6491"/>
              </a:buClr>
            </a:pPr>
            <a:endParaRPr lang="fr-CA" sz="16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Recherche d'emploi: quoi mettre dans notre profil LinkedIn?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http://www.coupdepouce.com/bien-dans-ma-tete/travail/recherche-d-emploi-quoi-mettre-dans-notre-profil-linkedin/a/52441 </a:t>
            </a:r>
            <a:endParaRPr lang="fr-CA" sz="1600" dirty="0" smtClean="0">
              <a:solidFill>
                <a:prstClr val="black"/>
              </a:solidFill>
              <a:latin typeface="+mj-lt"/>
            </a:endParaRPr>
          </a:p>
          <a:p>
            <a:pPr>
              <a:buClr>
                <a:srgbClr val="1B6491"/>
              </a:buClr>
            </a:pPr>
            <a:endParaRPr lang="fr-CA" sz="1600" dirty="0">
              <a:solidFill>
                <a:prstClr val="black"/>
              </a:solidFill>
              <a:latin typeface="+mj-lt"/>
            </a:endParaRP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Bien utiliser LinkedIn pour sa recherche d’emploi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http://www.amaranthe.be/blog/reseaux-sociaux/bien-utiliser-linkedin-pour-sa-recherche-demploi 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Comment s’inscrire sur </a:t>
            </a:r>
            <a:r>
              <a:rPr lang="fr-CA" sz="1600" b="1" dirty="0" err="1">
                <a:solidFill>
                  <a:prstClr val="black"/>
                </a:solidFill>
                <a:latin typeface="+mj-lt"/>
              </a:rPr>
              <a:t>Linkedin</a:t>
            </a:r>
            <a:r>
              <a:rPr lang="fr-CA" sz="1600" b="1" dirty="0">
                <a:solidFill>
                  <a:prstClr val="black"/>
                </a:solidFill>
                <a:latin typeface="+mj-lt"/>
              </a:rPr>
              <a:t> en moins de 5 minutes ?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http://mathieulaferriere.com/comment-sinscrire-sur-linkedin-en-moins-de-5-minutes/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Pourquoi on ne vous prend pas au sérieux sur LinkedIn?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https://www.linkedin.com/pulse/20141111133252-68274677-pourquoi-on-ne-vous-prend-pas-au-s%C3%A9rieux-sur-linkedin 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Astuces sur LinkedIn pour vous aider à trouver votre emploi de rêve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http://blog.randstad.ca/fr/bid/246611/Astuces-sur-LinkedIn-pour-vous-aider-trouver-votre-emploi-de-r-ve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04088"/>
            <a:ext cx="8458200" cy="1124712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Bibliographie</a:t>
            </a:r>
            <a:endParaRPr lang="fr-CA" sz="2800" b="1" dirty="0" smtClean="0">
              <a:latin typeface="Adobe Garamond Pro Bold" pitchFamily="18" charset="0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609600" y="21336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B6491"/>
              </a:buClr>
            </a:pPr>
            <a:endParaRPr lang="fr-CA" sz="1600" b="1" dirty="0">
              <a:solidFill>
                <a:prstClr val="black"/>
              </a:solidFill>
              <a:latin typeface="Adobe Garamond Pro Bold" pitchFamily="18" charset="0"/>
            </a:endParaRP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Stratégie de recherche d’emploi sur LinkedIn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http://blog.randstad.ca/fr/bid/248632/Strat-gie-de-recherche-d-emploi-sur-LinkedIn 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Les 8 erreurs à ne jamais commettre sur LinkedIn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http://quebec.huffingtonpost.ca/learnvest/8-erreurs-a-ne-jamais-commettre-sur-linkedin_b_3868776.html 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Arrêtez de demander aux recruteurs de consulter votre profil !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https://www.linkedin.com/pulse/arr%C3%AAtez-de-demander-aux-recruteurs-consulter-votre-rachid-benkaddour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LinkedIn: les 5 réflexes à proscrire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http://isarta.com/infos/?p=12407 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 </a:t>
            </a:r>
          </a:p>
          <a:p>
            <a:pPr>
              <a:buClr>
                <a:srgbClr val="1B6491"/>
              </a:buClr>
            </a:pPr>
            <a:r>
              <a:rPr lang="fr-CA" sz="1600" b="1" dirty="0">
                <a:solidFill>
                  <a:prstClr val="black"/>
                </a:solidFill>
                <a:latin typeface="+mj-lt"/>
              </a:rPr>
              <a:t>12 trucs pour trouver un emploi grâce à LinkedIn</a:t>
            </a:r>
          </a:p>
          <a:p>
            <a:pPr>
              <a:buClr>
                <a:srgbClr val="1B6491"/>
              </a:buClr>
            </a:pPr>
            <a:r>
              <a:rPr lang="fr-CA" sz="1600" dirty="0">
                <a:solidFill>
                  <a:prstClr val="black"/>
                </a:solidFill>
                <a:latin typeface="+mj-lt"/>
              </a:rPr>
              <a:t>https://fr-ca.finance.yahoo.com/blogues/blogue-finance/trouver-un-emploi-sur-linkedin---12-incontournables-130933923.html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inkedin-viadeo-reseaux-sociaux-btob-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 b="35716"/>
          <a:stretch>
            <a:fillRect/>
          </a:stretch>
        </p:blipFill>
        <p:spPr>
          <a:xfrm>
            <a:off x="2209800" y="5105400"/>
            <a:ext cx="4392456" cy="1752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0"/>
            <a:ext cx="63246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C’est quoi?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8800"/>
            <a:ext cx="7467600" cy="44196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C’est près de 330millions d’utilisateurs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C’est le réseau social professionnel numéro 1 dans le monde.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C’est la première plateforme de réseautage en ligne en Amérique du Nord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C’est le quatrième réseau social préféré des Québécois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b="1" dirty="0" smtClean="0">
                <a:latin typeface="Adobe Garamond Pro Bold" pitchFamily="18" charset="0"/>
              </a:rPr>
              <a:t>Un réseau social aux possibilités extrêmement lucratives</a:t>
            </a:r>
          </a:p>
          <a:p>
            <a:endParaRPr lang="fr-CA" dirty="0"/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0"/>
            <a:ext cx="63246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C’est quoi?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81200"/>
            <a:ext cx="7239000" cy="4419600"/>
          </a:xfrm>
        </p:spPr>
        <p:txBody>
          <a:bodyPr>
            <a:normAutofit/>
          </a:bodyPr>
          <a:lstStyle/>
          <a:p>
            <a:pPr>
              <a:buClr>
                <a:srgbClr val="1B6491"/>
              </a:buClr>
              <a:buNone/>
            </a:pPr>
            <a:endParaRPr lang="fr-CA" sz="28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Des profils 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8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Des pages d’entreprises 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8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Des groupes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8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Une section « Carrière » 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2200" b="1" dirty="0" smtClean="0">
              <a:latin typeface="Adobe Garamond Pro Bold" pitchFamily="18" charset="0"/>
            </a:endParaRPr>
          </a:p>
          <a:p>
            <a:endParaRPr lang="fr-CA" dirty="0"/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pic>
        <p:nvPicPr>
          <p:cNvPr id="5" name="Image 4" descr="linkedin-Chine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 l="7310" r="5056"/>
          <a:stretch>
            <a:fillRect/>
          </a:stretch>
        </p:blipFill>
        <p:spPr>
          <a:xfrm>
            <a:off x="4616137" y="2590800"/>
            <a:ext cx="4223063" cy="246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0"/>
            <a:ext cx="63246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C’est quoi?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81200"/>
            <a:ext cx="7239000" cy="4038600"/>
          </a:xfrm>
        </p:spPr>
        <p:txBody>
          <a:bodyPr>
            <a:normAutofit/>
          </a:bodyPr>
          <a:lstStyle/>
          <a:p>
            <a:pPr>
              <a:buClr>
                <a:srgbClr val="1B6491"/>
              </a:buClr>
              <a:buNone/>
            </a:pPr>
            <a:endParaRPr lang="fr-CA" sz="2200" b="1" dirty="0" smtClean="0">
              <a:latin typeface="Adobe Garamond Pro Bold" pitchFamily="18" charset="0"/>
              <a:hlinkClick r:id="rId7"/>
            </a:endParaRPr>
          </a:p>
          <a:p>
            <a:endParaRPr lang="fr-CA" dirty="0">
              <a:hlinkClick r:id="rId7"/>
            </a:endParaRP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pic>
        <p:nvPicPr>
          <p:cNvPr id="8" name="Image 7" descr="QUESSÉ.JPG">
            <a:hlinkClick r:id="rId7">
              <a:snd r:embed="rId9" name="applause.wav"/>
            </a:hlinkClick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143000" y="2057400"/>
            <a:ext cx="7044267" cy="38610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5410200" y="6019800"/>
            <a:ext cx="281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 smtClean="0"/>
              <a:t>https://www.youtube.com/watch?v=xSsjf17zIAk</a:t>
            </a:r>
            <a:endParaRPr lang="fr-C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0"/>
            <a:ext cx="63246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Pourquoi?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28800"/>
            <a:ext cx="7239000" cy="4419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rgbClr val="1B6491"/>
              </a:buClr>
              <a:buNone/>
            </a:pPr>
            <a:r>
              <a:rPr lang="fr-CA" sz="3300" b="1" dirty="0" smtClean="0">
                <a:solidFill>
                  <a:srgbClr val="1B6491"/>
                </a:solidFill>
                <a:latin typeface="Adobe Garamond Pro Bold" pitchFamily="18" charset="0"/>
              </a:rPr>
              <a:t>Parce que: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C’est beaucoup plus que des curriculum vitae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Il y a des recruteurs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C’est le numéro 1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C’est 6 millions profils au Canada  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La plupart des professionnels y sont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Il ya des multiples possibilités</a:t>
            </a:r>
          </a:p>
          <a:p>
            <a:pPr>
              <a:lnSpc>
                <a:spcPct val="150000"/>
              </a:lnSpc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800" b="1" dirty="0" smtClean="0">
                <a:latin typeface="Adobe Garamond Pro Bold" pitchFamily="18" charset="0"/>
              </a:rPr>
              <a:t>Les emplois à vie n’existent plus !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dirty="0"/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pic>
        <p:nvPicPr>
          <p:cNvPr id="5" name="Image 4" descr="misscalimero134764316369_gros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486400" y="3048000"/>
            <a:ext cx="326136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r-CA" sz="4000" b="1" dirty="0" smtClean="0">
                <a:latin typeface="Adobe Garamond Pro Bold" pitchFamily="18" charset="0"/>
              </a:rPr>
              <a:t>Comment s’inscrire?</a:t>
            </a:r>
            <a:endParaRPr lang="fr-CA" sz="4000" b="1" dirty="0">
              <a:solidFill>
                <a:srgbClr val="1A789A"/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828800"/>
            <a:ext cx="8229600" cy="4495800"/>
          </a:xfrm>
        </p:spPr>
        <p:txBody>
          <a:bodyPr>
            <a:noAutofit/>
          </a:bodyPr>
          <a:lstStyle/>
          <a:p>
            <a:pPr>
              <a:buClr>
                <a:srgbClr val="1B6491"/>
              </a:buClr>
              <a:buNone/>
            </a:pPr>
            <a:r>
              <a:rPr lang="fr-CA" sz="2800" b="1" dirty="0" smtClean="0">
                <a:solidFill>
                  <a:srgbClr val="1B6491"/>
                </a:solidFill>
                <a:latin typeface="Adobe Garamond Pro Bold" pitchFamily="18" charset="0"/>
              </a:rPr>
              <a:t>Vous aurez besoin: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latin typeface="Adobe Garamond Pro Bold" pitchFamily="18" charset="0"/>
              </a:rPr>
              <a:t>De votre prénom et nom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5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latin typeface="Adobe Garamond Pro Bold" pitchFamily="18" charset="0"/>
              </a:rPr>
              <a:t>Une adresse courriel accessible (pour pouvoir la valider en cours de route)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5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latin typeface="Adobe Garamond Pro Bold" pitchFamily="18" charset="0"/>
              </a:rPr>
              <a:t>Un mot de passe robuste (voir les bonnes pratiques dans cet article)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5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latin typeface="Adobe Garamond Pro Bold" pitchFamily="18" charset="0"/>
              </a:rPr>
              <a:t>Votre pays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5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latin typeface="Adobe Garamond Pro Bold" pitchFamily="18" charset="0"/>
              </a:rPr>
              <a:t>Votre code postal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5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latin typeface="Adobe Garamond Pro Bold" pitchFamily="18" charset="0"/>
              </a:rPr>
              <a:t>Votre situation (salarié, chercheur d’emploi, étudiant)</a:t>
            </a: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endParaRPr lang="fr-CA" sz="500" b="1" dirty="0" smtClean="0">
              <a:latin typeface="Adobe Garamond Pro Bold" pitchFamily="18" charset="0"/>
            </a:endParaRPr>
          </a:p>
          <a:p>
            <a:pPr>
              <a:buClr>
                <a:srgbClr val="1B6491"/>
              </a:buClr>
              <a:buFont typeface="Wingdings 2" pitchFamily="18" charset="2"/>
              <a:buChar char=""/>
            </a:pPr>
            <a:r>
              <a:rPr lang="fr-CA" sz="2200" b="1" dirty="0" smtClean="0">
                <a:latin typeface="Adobe Garamond Pro Bold" pitchFamily="18" charset="0"/>
              </a:rPr>
              <a:t>Le nom de l’entreprise, le secteur ou l’école</a:t>
            </a:r>
          </a:p>
          <a:p>
            <a:endParaRPr lang="fr-CA" sz="2200" dirty="0"/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657600" y="6324600"/>
            <a:ext cx="5257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50" dirty="0" smtClean="0">
                <a:latin typeface="Corbel" pitchFamily="34" charset="0"/>
              </a:rPr>
              <a:t>http://mathieulaferriere.com/comment-sinscrire-sur-linkedin-en-moins-de-5-minutes/</a:t>
            </a:r>
            <a:endParaRPr lang="fr-CA" sz="105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0"/>
            <a:ext cx="7924800" cy="11430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fr-CA" sz="4000" b="1" dirty="0" smtClean="0">
                <a:latin typeface="Adobe Garamond Pro Bold" pitchFamily="18" charset="0"/>
              </a:rPr>
              <a:t>Comment s’inscrire?</a:t>
            </a:r>
          </a:p>
        </p:txBody>
      </p:sp>
      <p:pic>
        <p:nvPicPr>
          <p:cNvPr id="14" name="Espace réservé du contenu 11" descr="image_gallery.jpe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09600" y="914400"/>
            <a:ext cx="3276600" cy="921786"/>
          </a:xfrm>
          <a:prstGeom prst="rect">
            <a:avLst/>
          </a:prstGeom>
        </p:spPr>
      </p:pic>
      <p:pic>
        <p:nvPicPr>
          <p:cNvPr id="5" name="Image 4" descr="S'INSCRIRE.JPG">
            <a:hlinkClick r:id="rId7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143000" y="1905000"/>
            <a:ext cx="7162800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810000" y="64008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900" dirty="0" smtClean="0"/>
              <a:t>http://mathieulaferriere.com/comment-sinscrire-sur-linkedin-en-moins-de-5-minutes/</a:t>
            </a:r>
            <a:endParaRPr lang="fr-CA" sz="9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</TotalTime>
  <Words>1111</Words>
  <Application>Microsoft Office PowerPoint</Application>
  <PresentationFormat>Affichage à l'écran (4:3)</PresentationFormat>
  <Paragraphs>284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Débit</vt:lpstr>
      <vt:lpstr>Atelier d’introduction à LinkedIn pour chercheurs d’emploi </vt:lpstr>
      <vt:lpstr>Introduction</vt:lpstr>
      <vt:lpstr>Ordre du jour</vt:lpstr>
      <vt:lpstr>C’est quoi?</vt:lpstr>
      <vt:lpstr>C’est quoi?</vt:lpstr>
      <vt:lpstr>C’est quoi?</vt:lpstr>
      <vt:lpstr>Pourquoi?</vt:lpstr>
      <vt:lpstr>Comment s’inscrire?</vt:lpstr>
      <vt:lpstr>Comment s’inscrire?</vt:lpstr>
      <vt:lpstr>L’optimisation du profil</vt:lpstr>
      <vt:lpstr>L’optimisation du profil</vt:lpstr>
      <vt:lpstr>L’optimisation du profil</vt:lpstr>
      <vt:lpstr>L’optimisation du profil  Les mots-clés </vt:lpstr>
      <vt:lpstr>L’optimisation du profil  Les sections </vt:lpstr>
      <vt:lpstr>L’optimisation du profil  Les sections </vt:lpstr>
      <vt:lpstr>L’optimisation du profil  Les sections </vt:lpstr>
      <vt:lpstr>L’optimisation du profil  Les sections </vt:lpstr>
      <vt:lpstr>L’optimisation du profil  Les sections </vt:lpstr>
      <vt:lpstr>L’optimisation du profil  Les sections </vt:lpstr>
      <vt:lpstr>L’optimisation du profil   Les recommandations </vt:lpstr>
      <vt:lpstr>L’optimisation du profil   Les recommandations </vt:lpstr>
      <vt:lpstr>L’optimisation du profil   Les recommandations </vt:lpstr>
      <vt:lpstr>L’optimisation du profil   Trucs et astuces</vt:lpstr>
      <vt:lpstr>L’optimisation du profil   Trucs et astuces</vt:lpstr>
      <vt:lpstr>L’optimisation du profil   Trucs et astuces</vt:lpstr>
      <vt:lpstr>L’optimisation du profil   Trucs et astuces</vt:lpstr>
      <vt:lpstr>Chercher un emploi  </vt:lpstr>
      <vt:lpstr>Chercher un emploi  </vt:lpstr>
      <vt:lpstr>Chercher un emploi  </vt:lpstr>
      <vt:lpstr>Pièges à éviter!</vt:lpstr>
      <vt:lpstr>Pièges à éviter!</vt:lpstr>
      <vt:lpstr>Pièges à éviter!</vt:lpstr>
      <vt:lpstr>Bibliographie</vt:lpstr>
      <vt:lpstr>Bibliographie</vt:lpstr>
      <vt:lpstr>Bibliographie</vt:lpstr>
    </vt:vector>
  </TitlesOfParts>
  <Company>CRYPTAG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d’introduction à LinkedIn pour chercheurs d’emploi</dc:title>
  <dc:creator>dcdrapeau</dc:creator>
  <cp:lastModifiedBy>dcdrapeau</cp:lastModifiedBy>
  <cp:revision>62</cp:revision>
  <dcterms:created xsi:type="dcterms:W3CDTF">2015-01-12T14:35:01Z</dcterms:created>
  <dcterms:modified xsi:type="dcterms:W3CDTF">2015-02-09T19:28:57Z</dcterms:modified>
</cp:coreProperties>
</file>